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14"/>
  </p:notesMasterIdLst>
  <p:sldIdLst>
    <p:sldId id="256" r:id="rId5"/>
    <p:sldId id="257" r:id="rId6"/>
    <p:sldId id="262" r:id="rId7"/>
    <p:sldId id="258" r:id="rId8"/>
    <p:sldId id="265" r:id="rId9"/>
    <p:sldId id="259" r:id="rId10"/>
    <p:sldId id="264" r:id="rId11"/>
    <p:sldId id="260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70" autoAdjust="0"/>
  </p:normalViewPr>
  <p:slideViewPr>
    <p:cSldViewPr>
      <p:cViewPr>
        <p:scale>
          <a:sx n="87" d="100"/>
          <a:sy n="87" d="100"/>
        </p:scale>
        <p:origin x="-58" y="15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A6001-4BA5-4729-A898-CCA8607989DF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739C1-0C30-4A2F-BA76-54A65DE30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739C1-0C30-4A2F-BA76-54A65DE307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2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C4FE-90D3-A94A-ADFB-68CAFC94B6D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9BF9AB-F329-344F-A179-761C06B61A6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739C1-0C30-4A2F-BA76-54A65DE307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6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739C1-0C30-4A2F-BA76-54A65DE307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C4FE-90D3-A94A-ADFB-68CAFC94B6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9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C4FE-90D3-A94A-ADFB-68CAFC94B6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9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739C1-0C30-4A2F-BA76-54A65DE307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0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99D-507A-43A2-81E9-281DFC4BC56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74-8A55-4C8D-9382-538D2AA9D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3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99D-507A-43A2-81E9-281DFC4BC56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74-8A55-4C8D-9382-538D2AA9D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5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99D-507A-43A2-81E9-281DFC4BC56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74-8A55-4C8D-9382-538D2AA9D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92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6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4/11/2012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39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524125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eaLnBrk="0" hangingPunct="0">
              <a:defRPr/>
            </a:pPr>
            <a:r>
              <a:rPr lang="en-US" sz="3200" dirty="0" smtClean="0">
                <a:solidFill>
                  <a:srgbClr val="566A49">
                    <a:lumMod val="50000"/>
                  </a:srgbClr>
                </a:solidFill>
              </a:rPr>
              <a:t>Click to edit Master title style</a:t>
            </a:r>
            <a:endParaRPr lang="en-US" sz="3200" dirty="0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4/11/2012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7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4/11/2012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1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4/11/2012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0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88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93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6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99D-507A-43A2-81E9-281DFC4BC56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74-8A55-4C8D-9382-538D2AA9D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68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36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43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76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289EE994-9F00-403C-9766-E3008EC70771}" type="datetimeFigureOut">
              <a:rPr lang="en-US"/>
              <a:pPr/>
              <a:t>4/11/2012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AFF92755-50C0-4019-94D9-4BC5EDDB7FF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639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139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4/11/2012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89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524125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eaLnBrk="0" hangingPunct="0">
              <a:defRPr/>
            </a:pPr>
            <a:r>
              <a:rPr lang="en-US" sz="3200" dirty="0" smtClean="0">
                <a:solidFill>
                  <a:srgbClr val="566A49">
                    <a:lumMod val="50000"/>
                  </a:srgbClr>
                </a:solidFill>
              </a:rPr>
              <a:t>Click to edit Master title style</a:t>
            </a:r>
            <a:endParaRPr lang="en-US" sz="3200" dirty="0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4/11/2012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12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4/11/2012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4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4/11/2012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60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6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99D-507A-43A2-81E9-281DFC4BC56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74-8A55-4C8D-9382-538D2AA9D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3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2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78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57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7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69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289EE994-9F00-403C-9766-E3008EC70771}" type="datetimeFigureOut">
              <a:rPr lang="en-US"/>
              <a:pPr/>
              <a:t>4/11/2012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AFF92755-50C0-4019-94D9-4BC5EDDB7FF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2837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298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4/11/2012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4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524125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eaLnBrk="0" hangingPunct="0">
              <a:defRPr/>
            </a:pPr>
            <a:r>
              <a:rPr lang="en-US" sz="3200" dirty="0" smtClean="0">
                <a:solidFill>
                  <a:srgbClr val="566A49">
                    <a:lumMod val="50000"/>
                  </a:srgbClr>
                </a:solidFill>
              </a:rPr>
              <a:t>Click to edit Master title style</a:t>
            </a:r>
            <a:endParaRPr lang="en-US" sz="3200" dirty="0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4/11/2012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27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4/11/2012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2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99D-507A-43A2-81E9-281DFC4BC56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74-8A55-4C8D-9382-538D2AA9D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45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4/11/2012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566A4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566A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3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33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93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06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20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46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9EE994-9F00-403C-9766-E3008EC70771}" type="datetimeFigureOut">
              <a:rPr lang="en-US" smtClean="0">
                <a:solidFill>
                  <a:srgbClr val="FFFFFF"/>
                </a:solidFill>
              </a:rPr>
              <a:pPr/>
              <a:t>4/11/2012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FF92755-50C0-4019-94D9-4BC5EDDB7F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2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289EE994-9F00-403C-9766-E3008EC70771}" type="datetimeFigureOut">
              <a:rPr lang="en-US"/>
              <a:pPr/>
              <a:t>4/11/2012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AFF92755-50C0-4019-94D9-4BC5EDDB7FF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33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99D-507A-43A2-81E9-281DFC4BC56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74-8A55-4C8D-9382-538D2AA9D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1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99D-507A-43A2-81E9-281DFC4BC56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74-8A55-4C8D-9382-538D2AA9D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8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99D-507A-43A2-81E9-281DFC4BC56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74-8A55-4C8D-9382-538D2AA9D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4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99D-507A-43A2-81E9-281DFC4BC56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74-8A55-4C8D-9382-538D2AA9D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7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699D-507A-43A2-81E9-281DFC4BC56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BC74-8A55-4C8D-9382-538D2AA9D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5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699D-507A-43A2-81E9-281DFC4BC563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BC74-8A55-4C8D-9382-538D2AA9D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8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11%20Blue%20ban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leaf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888"/>
            <a:ext cx="8458200" cy="66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364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11%20Blue%20ban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leaf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888"/>
            <a:ext cx="8458200" cy="66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77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11%20Blue%20ban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leaf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888"/>
            <a:ext cx="8458200" cy="66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465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365176" cy="3810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Quantifying Compost Cats Greenhouse Gas Emission Reductions</a:t>
            </a:r>
            <a:b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Arizona/NASA Space Grant Undergraduate Research Internship Statewide Symposium</a:t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The University of Arizona</a:t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April 21, 2012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757795"/>
            <a:ext cx="4648200" cy="902619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2800" b="1" dirty="0" smtClean="0"/>
              <a:t>Emily Toffol</a:t>
            </a:r>
          </a:p>
          <a:p>
            <a:pPr algn="ctr">
              <a:lnSpc>
                <a:spcPct val="70000"/>
              </a:lnSpc>
            </a:pPr>
            <a:r>
              <a:rPr lang="en-US" sz="2800" dirty="0" smtClean="0"/>
              <a:t>UA/NASA Space Grant Research Intern</a:t>
            </a:r>
          </a:p>
          <a:p>
            <a:pPr algn="ctr">
              <a:lnSpc>
                <a:spcPct val="70000"/>
              </a:lnSpc>
            </a:pPr>
            <a:r>
              <a:rPr lang="en-US" sz="2800" dirty="0" smtClean="0"/>
              <a:t>UA Office of Sustainability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95" y="5800812"/>
            <a:ext cx="2362200" cy="55982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4728006" y="3736818"/>
            <a:ext cx="3962400" cy="1371600"/>
          </a:xfrm>
          <a:prstGeom prst="rect">
            <a:avLst/>
          </a:prstGeom>
        </p:spPr>
        <p:txBody>
          <a:bodyPr lIns="45720" tIns="0" rIns="45720" bIns="0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rgbClr val="FFFFFF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800" b="1" dirty="0" smtClean="0"/>
              <a:t>Joe Abraham, PhD</a:t>
            </a:r>
          </a:p>
          <a:p>
            <a:pPr algn="ctr">
              <a:lnSpc>
                <a:spcPct val="70000"/>
              </a:lnSpc>
            </a:pPr>
            <a:r>
              <a:rPr lang="en-US" sz="2800" dirty="0" smtClean="0"/>
              <a:t>Director</a:t>
            </a:r>
          </a:p>
          <a:p>
            <a:pPr algn="ctr">
              <a:lnSpc>
                <a:spcPct val="70000"/>
              </a:lnSpc>
            </a:pPr>
            <a:r>
              <a:rPr lang="en-US" sz="2800" dirty="0" smtClean="0"/>
              <a:t>UA Office of Sustainability</a:t>
            </a:r>
            <a:endParaRPr lang="en-US" sz="2800" dirty="0"/>
          </a:p>
        </p:txBody>
      </p:sp>
      <p:pic>
        <p:nvPicPr>
          <p:cNvPr id="1030" name="Picture 6" descr="http://spacegrant.arizona.edu/gallery/var/albums/Logos/nic_web300x250pp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483" y="5424638"/>
            <a:ext cx="1277896" cy="10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ffice of Sustainability 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443" y="5424638"/>
            <a:ext cx="18288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pacegrant.arizona.edu/gallery/var/albums/Logos/azsgc_text_blue_l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5085764"/>
            <a:ext cx="892207" cy="14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 &amp; Compost Cats</a:t>
            </a:r>
            <a:endParaRPr lang="en-US" dirty="0"/>
          </a:p>
        </p:txBody>
      </p:sp>
      <p:pic>
        <p:nvPicPr>
          <p:cNvPr id="12" name="Content Placeholder 3" descr="comost cats logo.jpg"/>
          <p:cNvPicPr>
            <a:picLocks noGrp="1"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2124" b="-22124"/>
          <a:stretch>
            <a:fillRect/>
          </a:stretch>
        </p:blipFill>
        <p:spPr>
          <a:xfrm>
            <a:off x="3886200" y="953394"/>
            <a:ext cx="4712319" cy="2591594"/>
          </a:xfrm>
          <a:prstGeom prst="rect">
            <a:avLst/>
          </a:prstGeom>
        </p:spPr>
      </p:pic>
      <p:pic>
        <p:nvPicPr>
          <p:cNvPr id="13" name="Picture 12" descr="03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78" y="3276600"/>
            <a:ext cx="3535041" cy="2643441"/>
          </a:xfrm>
          <a:prstGeom prst="rect">
            <a:avLst/>
          </a:prstGeom>
        </p:spPr>
      </p:pic>
      <p:pic>
        <p:nvPicPr>
          <p:cNvPr id="3074" name="Picture 2" descr="http://grfx.cstv.com/schools/ariz/graphics/asua-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28" y="1664393"/>
            <a:ext cx="2692400" cy="10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spacegrant.arizona.edu/gallery/var/albums/Logos/azsgc_text_blue_l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948" y="5774139"/>
            <a:ext cx="508175" cy="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038" y="3666713"/>
            <a:ext cx="4457997" cy="186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" y="60198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Photos courtesy of Compost Cats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ASUA logo: http://asua.arizona.edu/ASUASite/ASUA.html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Compost Cats logo: http://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compostgolive.blogspot.com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Why Assess GHG reductions?</a:t>
            </a:r>
            <a:endParaRPr lang="en-US" dirty="0">
              <a:solidFill>
                <a:srgbClr val="2B3525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477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ea typeface="+mn-ea"/>
                <a:cs typeface="+mn-cs"/>
              </a:rPr>
              <a:t>Commitment to reduce emissions and contribute to a low-carbon society</a:t>
            </a:r>
          </a:p>
          <a:p>
            <a:pPr marL="0" indent="0"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www.climateaction.arizona.edu</a:t>
            </a:r>
            <a:endParaRPr lang="en-US" b="1" dirty="0"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-2359152" y="6363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acupcc-logo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00200"/>
            <a:ext cx="8578716" cy="2562141"/>
          </a:xfrm>
          <a:prstGeom prst="rect">
            <a:avLst/>
          </a:prstGeom>
        </p:spPr>
      </p:pic>
      <p:pic>
        <p:nvPicPr>
          <p:cNvPr id="8" name="Picture 10" descr="http://spacegrant.arizona.edu/gallery/var/albums/Logos/azsgc_text_blue_l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506" y="5774138"/>
            <a:ext cx="508175" cy="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324600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Image: http://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www.presidentsclimatecommitment.org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7620000" cy="1676399"/>
          </a:xfrm>
        </p:spPr>
        <p:txBody>
          <a:bodyPr/>
          <a:lstStyle/>
          <a:p>
            <a:r>
              <a:rPr lang="en-US" sz="2000" dirty="0"/>
              <a:t>How effective is the Compost Cats program at reducing emissions due to organic waste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How can the Compost Cats better monitor their emission reductions?</a:t>
            </a:r>
          </a:p>
          <a:p>
            <a:r>
              <a:rPr lang="en-US" sz="2000" dirty="0" smtClean="0"/>
              <a:t>How can Compost Cats reliably inform business partners of their GHG reductions? </a:t>
            </a:r>
          </a:p>
          <a:p>
            <a:pPr>
              <a:buNone/>
            </a:pPr>
            <a:endParaRPr lang="en-US" sz="2400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074" name="Picture 2" descr="C:\Users\etoffol\Pictures\SAM_54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9" y="3276600"/>
            <a:ext cx="4106333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spacegrant.arizona.edu/gallery/var/albums/Logos/azsgc_text_blue_l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948" y="5774139"/>
            <a:ext cx="508175" cy="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324600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Photo courtesy of Compost Cats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47800"/>
            <a:ext cx="5791200" cy="4525963"/>
          </a:xfrm>
        </p:spPr>
        <p:txBody>
          <a:bodyPr/>
          <a:lstStyle/>
          <a:p>
            <a:r>
              <a:rPr lang="en-US" sz="2800" dirty="0" smtClean="0"/>
              <a:t>Climate Action Reserve (CAR) Organic Waste Composting Protocol</a:t>
            </a:r>
          </a:p>
          <a:p>
            <a:r>
              <a:rPr lang="en-US" sz="2800" dirty="0" smtClean="0"/>
              <a:t>CAR Protocols are playing a part in the emerging California cap and trade system being developed by the Western Climate Initiative</a:t>
            </a:r>
          </a:p>
          <a:p>
            <a:r>
              <a:rPr lang="en-US" sz="2800" dirty="0" smtClean="0"/>
              <a:t>Developed and reviewed by industry experts, federal agencies, and environmental organizations. </a:t>
            </a:r>
          </a:p>
          <a:p>
            <a:endParaRPr lang="en-US" dirty="0"/>
          </a:p>
        </p:txBody>
      </p:sp>
      <p:pic>
        <p:nvPicPr>
          <p:cNvPr id="4" name="Picture 2" descr="Climate Action Reserve Fact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688" y="1905000"/>
            <a:ext cx="194166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spacegrant.arizona.edu/gallery/var/albums/Logos/azsgc_text_blue_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948" y="5774139"/>
            <a:ext cx="508175" cy="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324600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Image: http://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www.climateactionreserve.org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877" y="544134"/>
            <a:ext cx="8594123" cy="8683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2B3525"/>
                </a:solidFill>
              </a:rPr>
              <a:t>Determining Emission Reductions</a:t>
            </a:r>
            <a:endParaRPr lang="en-US" dirty="0">
              <a:solidFill>
                <a:srgbClr val="2B3525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864429" y="3348732"/>
            <a:ext cx="4800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2B3525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0" descr="http://spacegrant.arizona.edu/gallery/var/albums/Logos/azsgc_text_blue_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948" y="5774139"/>
            <a:ext cx="508175" cy="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443273"/>
            <a:ext cx="3187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B3525"/>
                </a:solidFill>
              </a:rPr>
              <a:t>Business-as-Usual Emissions</a:t>
            </a:r>
            <a:endParaRPr lang="en-US" sz="2000" b="1" dirty="0"/>
          </a:p>
        </p:txBody>
      </p:sp>
      <p:sp>
        <p:nvSpPr>
          <p:cNvPr id="50" name="Rectangle 49"/>
          <p:cNvSpPr/>
          <p:nvPr/>
        </p:nvSpPr>
        <p:spPr>
          <a:xfrm>
            <a:off x="5645198" y="1409849"/>
            <a:ext cx="3041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B3525"/>
                </a:solidFill>
              </a:rPr>
              <a:t>Compost Project Emissions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1412496"/>
            <a:ext cx="51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VS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811"/>
          <a:stretch/>
        </p:blipFill>
        <p:spPr bwMode="auto">
          <a:xfrm>
            <a:off x="6264729" y="1897863"/>
            <a:ext cx="2057400" cy="456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6" r="28560" b="18130"/>
          <a:stretch/>
        </p:blipFill>
        <p:spPr bwMode="auto">
          <a:xfrm>
            <a:off x="381000" y="1847080"/>
            <a:ext cx="4958580" cy="430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6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10" descr="http://spacegrant.arizona.edu/gallery/var/albums/Logos/azsgc_text_blue_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948" y="5774139"/>
            <a:ext cx="508175" cy="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419975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spacegrant.arizona.edu/gallery/var/albums/Logos/azsgc_text_blue_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948" y="5774139"/>
            <a:ext cx="508175" cy="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 Tool</a:t>
            </a:r>
            <a:endParaRPr 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631561"/>
            <a:ext cx="5668108" cy="682272"/>
          </a:xfrm>
          <a:prstGeom prst="rect">
            <a:avLst/>
          </a:prstGeom>
          <a:noFill/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9311" y="4365867"/>
            <a:ext cx="6553200" cy="304800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953000"/>
            <a:ext cx="5059680" cy="304800"/>
          </a:xfrm>
          <a:prstGeom prst="rect">
            <a:avLst/>
          </a:prstGeom>
          <a:noFill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502166"/>
            <a:ext cx="2617076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28" y="1600200"/>
            <a:ext cx="8954652" cy="1836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6096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Climate Action Reserve Protocol: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http://www.climateactionreserve.org/how/protocols/organic-waste-composting/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305800" cy="2286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 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657600"/>
            <a:ext cx="8305800" cy="2286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etoffol@email.arizona.edu</a:t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10" descr="http://spacegrant.arizona.edu/gallery/var/albums/Logos/azsgc_text_blue_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947" y="5774139"/>
            <a:ext cx="508175" cy="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stainability">
  <a:themeElements>
    <a:clrScheme name="Custom 1">
      <a:dk1>
        <a:srgbClr val="FFFFFF"/>
      </a:dk1>
      <a:lt1>
        <a:srgbClr val="566A49"/>
      </a:lt1>
      <a:dk2>
        <a:srgbClr val="738E6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ustainability">
  <a:themeElements>
    <a:clrScheme name="Custom 1">
      <a:dk1>
        <a:srgbClr val="FFFFFF"/>
      </a:dk1>
      <a:lt1>
        <a:srgbClr val="566A49"/>
      </a:lt1>
      <a:dk2>
        <a:srgbClr val="738E6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ustainability">
  <a:themeElements>
    <a:clrScheme name="Custom 1">
      <a:dk1>
        <a:srgbClr val="FFFFFF"/>
      </a:dk1>
      <a:lt1>
        <a:srgbClr val="566A49"/>
      </a:lt1>
      <a:dk2>
        <a:srgbClr val="738E6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200</Words>
  <Application>Microsoft Office PowerPoint</Application>
  <PresentationFormat>On-screen Show (4:3)</PresentationFormat>
  <Paragraphs>43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Sustainability</vt:lpstr>
      <vt:lpstr>1_Sustainability</vt:lpstr>
      <vt:lpstr>2_Sustainability</vt:lpstr>
      <vt:lpstr>Quantifying Compost Cats Greenhouse Gas Emission Reductions Arizona/NASA Space Grant Undergraduate Research Internship Statewide Symposium The University of Arizona April 21, 2012 </vt:lpstr>
      <vt:lpstr>Composting &amp; Compost Cats</vt:lpstr>
      <vt:lpstr>Why Assess GHG reductions?</vt:lpstr>
      <vt:lpstr>Research Questions</vt:lpstr>
      <vt:lpstr>Methods</vt:lpstr>
      <vt:lpstr>Determining Emission Reductions</vt:lpstr>
      <vt:lpstr>Results</vt:lpstr>
      <vt:lpstr>Calculator Tool</vt:lpstr>
      <vt:lpstr>  Thank You 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Compost Cats Project Evaluation: Quantifying Greenhouse Gas Emission Reductions</dc:title>
  <dc:creator>Toffol, Emily</dc:creator>
  <cp:lastModifiedBy>laptop loaner user</cp:lastModifiedBy>
  <cp:revision>40</cp:revision>
  <dcterms:created xsi:type="dcterms:W3CDTF">2012-04-11T17:21:58Z</dcterms:created>
  <dcterms:modified xsi:type="dcterms:W3CDTF">2012-04-12T01:19:17Z</dcterms:modified>
</cp:coreProperties>
</file>